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8"/>
  </p:notesMasterIdLst>
  <p:handoutMasterIdLst>
    <p:handoutMasterId r:id="rId9"/>
  </p:handoutMasterIdLst>
  <p:sldIdLst>
    <p:sldId id="258" r:id="rId2"/>
    <p:sldId id="273" r:id="rId3"/>
    <p:sldId id="274" r:id="rId4"/>
    <p:sldId id="276" r:id="rId5"/>
    <p:sldId id="275" r:id="rId6"/>
    <p:sldId id="267" r:id="rId7"/>
  </p:sldIdLst>
  <p:sldSz cx="9144000" cy="6858000" type="screen4x3"/>
  <p:notesSz cx="6858000" cy="9144000"/>
  <p:embeddedFontLst>
    <p:embeddedFont>
      <p:font typeface="Sassoon Infant Rg" panose="02000503030000020003" charset="0"/>
      <p:regular r:id="rId10"/>
      <p:bold r:id="rId11"/>
    </p:embeddedFont>
    <p:embeddedFont>
      <p:font typeface="Twinkl SemiBold" charset="0"/>
      <p:bold r:id="rId12"/>
    </p:embeddedFont>
    <p:embeddedFont>
      <p:font typeface="Twinkl" panose="020B0604020202020204" charset="0"/>
      <p:regular r:id="rId13"/>
      <p:bold r:id="rId14"/>
    </p:embeddedFont>
    <p:embeddedFont>
      <p:font typeface="Calibri" panose="020F0502020204030204" pitchFamily="34" charset="0"/>
      <p:regular r:id="rId15"/>
      <p:bold r:id="rId16"/>
      <p:italic r:id="rId17"/>
      <p:boldItalic r:id="rId18"/>
    </p:embeddedFont>
  </p:embeddedFontLst>
  <p:defaultTex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40">
          <p15:clr>
            <a:srgbClr val="A4A3A4"/>
          </p15:clr>
        </p15:guide>
        <p15:guide id="4" orient="horz" pos="3974">
          <p15:clr>
            <a:srgbClr val="A4A3A4"/>
          </p15:clr>
        </p15:guide>
        <p15:guide id="5" pos="5420">
          <p15:clr>
            <a:srgbClr val="A4A3A4"/>
          </p15:clr>
        </p15:guide>
        <p15:guide id="6" orient="horz" pos="346">
          <p15:clr>
            <a:srgbClr val="A4A3A4"/>
          </p15:clr>
        </p15:guide>
        <p15:guide id="7" pos="476">
          <p15:clr>
            <a:srgbClr val="A4A3A4"/>
          </p15:clr>
        </p15:guide>
        <p15:guide id="8" orient="horz" pos="482">
          <p15:clr>
            <a:srgbClr val="A4A3A4"/>
          </p15:clr>
        </p15:guide>
        <p15:guide id="9" orient="horz" pos="3838">
          <p15:clr>
            <a:srgbClr val="A4A3A4"/>
          </p15:clr>
        </p15:guide>
        <p15:guide id="10" pos="528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7E7"/>
    <a:srgbClr val="E34192"/>
    <a:srgbClr val="F68A53"/>
    <a:srgbClr val="FABB9C"/>
    <a:srgbClr val="88E0B0"/>
    <a:srgbClr val="DDFFED"/>
    <a:srgbClr val="00A651"/>
    <a:srgbClr val="F8F8F8"/>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09" autoAdjust="0"/>
    <p:restoredTop sz="94660"/>
  </p:normalViewPr>
  <p:slideViewPr>
    <p:cSldViewPr snapToGrid="0" showGuides="1">
      <p:cViewPr varScale="1">
        <p:scale>
          <a:sx n="73" d="100"/>
          <a:sy n="73" d="100"/>
        </p:scale>
        <p:origin x="1194" y="78"/>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sorterViewPr>
    <p:cViewPr varScale="1">
      <p:scale>
        <a:sx n="1" d="1"/>
        <a:sy n="1" d="1"/>
      </p:scale>
      <p:origin x="0" y="0"/>
    </p:cViewPr>
  </p:sorter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font" Target="fonts/font4.fntdata"/><Relationship Id="rId18"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font" Target="fonts/font6.fntdata"/><Relationship Id="rId23" Type="http://schemas.microsoft.com/office/2015/10/relationships/revisionInfo" Target="revisionInfo.xml"/><Relationship Id="rId10" Type="http://schemas.openxmlformats.org/officeDocument/2006/relationships/font" Target="fonts/font1.fntdata"/><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handoutMaster" Target="handoutMasters/handoutMaster1.xml"/><Relationship Id="rId14" Type="http://schemas.openxmlformats.org/officeDocument/2006/relationships/font" Target="fonts/font5.fntdata"/><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6257488-ECD8-4CD8-83A9-65419BB3E36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004A542C-A26E-4C33-855E-FEC6317934E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DE37F4FC-F904-4B86-802F-977B40B7FEFD}" type="datetimeFigureOut">
              <a:rPr lang="en-GB"/>
              <a:pPr>
                <a:defRPr/>
              </a:pPr>
              <a:t>10/05/2020</a:t>
            </a:fld>
            <a:endParaRPr lang="en-GB"/>
          </a:p>
        </p:txBody>
      </p:sp>
      <p:sp>
        <p:nvSpPr>
          <p:cNvPr id="4" name="Footer Placeholder 3">
            <a:extLst>
              <a:ext uri="{FF2B5EF4-FFF2-40B4-BE49-F238E27FC236}">
                <a16:creationId xmlns:a16="http://schemas.microsoft.com/office/drawing/2014/main" id="{042FC818-CB9A-4022-AC96-29ED92DD989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a:extLst>
              <a:ext uri="{FF2B5EF4-FFF2-40B4-BE49-F238E27FC236}">
                <a16:creationId xmlns:a16="http://schemas.microsoft.com/office/drawing/2014/main" id="{44C58885-2D6C-436E-BBF8-1A0C55BF083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54FF2886-1EBF-4447-8FAC-2C0B16809ACE}" type="slidenum">
              <a:rPr lang="en-GB"/>
              <a:pPr>
                <a:defRPr/>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8737818-2F3F-426E-834A-FD69DAA0596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F3EEC71B-42A2-4ECE-843D-5BE85879F4A0}"/>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71CAAB5C-AC22-4429-AF9E-DDA8F6DAAFFE}" type="datetimeFigureOut">
              <a:rPr lang="en-GB"/>
              <a:pPr>
                <a:defRPr/>
              </a:pPr>
              <a:t>10/05/2020</a:t>
            </a:fld>
            <a:endParaRPr lang="en-GB"/>
          </a:p>
        </p:txBody>
      </p:sp>
      <p:sp>
        <p:nvSpPr>
          <p:cNvPr id="4" name="Slide Image Placeholder 3">
            <a:extLst>
              <a:ext uri="{FF2B5EF4-FFF2-40B4-BE49-F238E27FC236}">
                <a16:creationId xmlns:a16="http://schemas.microsoft.com/office/drawing/2014/main" id="{1D807068-E412-4150-82C7-A517AEA76101}"/>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25CAF32D-8223-460E-BDE9-B5EC41B99209}"/>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9EBEEEED-9C73-444C-87C5-B2EB0D958E4A}"/>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a:extLst>
              <a:ext uri="{FF2B5EF4-FFF2-40B4-BE49-F238E27FC236}">
                <a16:creationId xmlns:a16="http://schemas.microsoft.com/office/drawing/2014/main" id="{BDEEBFD8-44F3-4DD5-A607-A718BB6BE438}"/>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87A9C782-65FB-4ADE-AA8E-CCB323F4390B}"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4710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863E71E2-35AA-42C5-A3EE-352CD73A34E6}"/>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4" name="Picture 3">
            <a:extLst>
              <a:ext uri="{FF2B5EF4-FFF2-40B4-BE49-F238E27FC236}">
                <a16:creationId xmlns:a16="http://schemas.microsoft.com/office/drawing/2014/main" id="{85452050-6F6E-4395-A8AB-EB3B723FD15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629650" y="6729413"/>
            <a:ext cx="481013"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4090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6EC7AAB2-7FA3-4A95-8343-439FB51A5747}"/>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endParaRPr lang="en-GB" dirty="0"/>
          </a:p>
        </p:txBody>
      </p:sp>
      <p:sp>
        <p:nvSpPr>
          <p:cNvPr id="7" name="Content Placeholder 11"/>
          <p:cNvSpPr>
            <a:spLocks noGrp="1"/>
          </p:cNvSpPr>
          <p:nvPr>
            <p:ph idx="1"/>
          </p:nvPr>
        </p:nvSpPr>
        <p:spPr>
          <a:xfrm>
            <a:off x="755651" y="1513946"/>
            <a:ext cx="7632700" cy="4578880"/>
          </a:xfrm>
        </p:spPr>
        <p:txBody>
          <a:bodyPr lIns="0" tIns="0" rIns="0" bIns="0"/>
          <a:lstStyle>
            <a:lvl1pPr marL="0" indent="0">
              <a:buNone/>
              <a:defRPr baseline="0"/>
            </a:lvl1pPr>
          </a:lstStyle>
          <a:p>
            <a:pPr lvl="0"/>
            <a:r>
              <a:rPr lang="en-US"/>
              <a:t>Click to edit Master text styles</a:t>
            </a:r>
          </a:p>
        </p:txBody>
      </p:sp>
      <p:pic>
        <p:nvPicPr>
          <p:cNvPr id="5" name="Picture 4">
            <a:extLst>
              <a:ext uri="{FF2B5EF4-FFF2-40B4-BE49-F238E27FC236}">
                <a16:creationId xmlns:a16="http://schemas.microsoft.com/office/drawing/2014/main" id="{621D0B0A-8F0C-45C9-BCE8-76EAA3AF1BD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629650" y="6729413"/>
            <a:ext cx="481013"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1276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947C0983-9C8F-4D53-9395-776F9698C453}"/>
              </a:ext>
            </a:extLst>
          </p:cNvPr>
          <p:cNvSpPr/>
          <p:nvPr userDrawn="1"/>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4" name="Rounded Rectangle 4">
            <a:extLst>
              <a:ext uri="{FF2B5EF4-FFF2-40B4-BE49-F238E27FC236}">
                <a16:creationId xmlns:a16="http://schemas.microsoft.com/office/drawing/2014/main" id="{F7144D8B-502A-4B4E-865F-87F8C2AD7E4F}"/>
              </a:ext>
            </a:extLst>
          </p:cNvPr>
          <p:cNvSpPr/>
          <p:nvPr userDrawn="1"/>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5" name="Title 1">
            <a:extLst>
              <a:ext uri="{FF2B5EF4-FFF2-40B4-BE49-F238E27FC236}">
                <a16:creationId xmlns:a16="http://schemas.microsoft.com/office/drawing/2014/main" id="{A2789345-CDF2-440D-9A4C-7D6C6159F0E8}"/>
              </a:ext>
            </a:extLst>
          </p:cNvPr>
          <p:cNvSpPr txBox="1">
            <a:spLocks/>
          </p:cNvSpPr>
          <p:nvPr userDrawn="1"/>
        </p:nvSpPr>
        <p:spPr>
          <a:xfrm>
            <a:off x="628650" y="30718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Success Criteria</a:t>
            </a:r>
          </a:p>
        </p:txBody>
      </p:sp>
      <p:sp>
        <p:nvSpPr>
          <p:cNvPr id="6" name="Title 1">
            <a:extLst>
              <a:ext uri="{FF2B5EF4-FFF2-40B4-BE49-F238E27FC236}">
                <a16:creationId xmlns:a16="http://schemas.microsoft.com/office/drawing/2014/main" id="{B32DECD4-76CE-47DD-8669-AED0E5181B74}"/>
              </a:ext>
            </a:extLst>
          </p:cNvPr>
          <p:cNvSpPr txBox="1">
            <a:spLocks/>
          </p:cNvSpPr>
          <p:nvPr userDrawn="1"/>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Aim</a:t>
            </a:r>
          </a:p>
        </p:txBody>
      </p:sp>
      <p:sp>
        <p:nvSpPr>
          <p:cNvPr id="7" name="Content Placeholder 15">
            <a:extLst>
              <a:ext uri="{FF2B5EF4-FFF2-40B4-BE49-F238E27FC236}">
                <a16:creationId xmlns:a16="http://schemas.microsoft.com/office/drawing/2014/main" id="{8BE83605-7083-4949-B9F8-45C8B2DA15E9}"/>
              </a:ext>
            </a:extLst>
          </p:cNvPr>
          <p:cNvSpPr txBox="1">
            <a:spLocks/>
          </p:cNvSpPr>
          <p:nvPr userDrawn="1"/>
        </p:nvSpPr>
        <p:spPr>
          <a:xfrm>
            <a:off x="628650" y="3467100"/>
            <a:ext cx="78867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pPr fontAlgn="auto">
              <a:spcAft>
                <a:spcPts val="0"/>
              </a:spcAft>
              <a:defRPr/>
            </a:pPr>
            <a:r>
              <a:rPr lang="en-GB" dirty="0">
                <a:latin typeface="Twinkl" pitchFamily="50" charset="0"/>
              </a:rPr>
              <a:t>Statement 2</a:t>
            </a:r>
          </a:p>
          <a:p>
            <a:pPr lvl="1" fontAlgn="auto">
              <a:spcAft>
                <a:spcPts val="0"/>
              </a:spcAft>
              <a:defRPr/>
            </a:pPr>
            <a:r>
              <a:rPr lang="en-GB" dirty="0">
                <a:latin typeface="Twinkl" pitchFamily="50" charset="0"/>
              </a:rPr>
              <a:t>Sub statement</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r>
              <a:rPr lang="en-GB" dirty="0"/>
              <a:t>Statement 1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r>
              <a:rPr lang="en-GB" dirty="0"/>
              <a:t>Statement 2</a:t>
            </a:r>
          </a:p>
          <a:p>
            <a:pPr lvl="1"/>
            <a:r>
              <a:rPr lang="en-GB" dirty="0"/>
              <a:t>Sub statement</a:t>
            </a:r>
          </a:p>
        </p:txBody>
      </p:sp>
      <p:pic>
        <p:nvPicPr>
          <p:cNvPr id="8" name="Picture 7">
            <a:extLst>
              <a:ext uri="{FF2B5EF4-FFF2-40B4-BE49-F238E27FC236}">
                <a16:creationId xmlns:a16="http://schemas.microsoft.com/office/drawing/2014/main" id="{3695467F-9A28-46DB-8BCE-76EA89141A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629650" y="6729413"/>
            <a:ext cx="481013"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3235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11A62C08-C6F0-4445-B3C6-31A936D9656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368418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90F3F03-DF84-4B63-8D3C-C08BBD5A9674}"/>
              </a:ext>
            </a:extLst>
          </p:cNvPr>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D8887D8B-A9AB-4D5A-B29A-29C18109125E}"/>
              </a:ext>
            </a:extLst>
          </p:cNvPr>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0">
            <a:extLst>
              <a:ext uri="{FF2B5EF4-FFF2-40B4-BE49-F238E27FC236}">
                <a16:creationId xmlns:a16="http://schemas.microsoft.com/office/drawing/2014/main" id="{BB2EDA88-4030-4103-8F85-7CC5AC33419F}"/>
              </a:ext>
            </a:extLst>
          </p:cNvPr>
          <p:cNvSpPr>
            <a:spLocks noGrp="1"/>
          </p:cNvSpPr>
          <p:nvPr>
            <p:ph type="title"/>
          </p:nvPr>
        </p:nvSpPr>
        <p:spPr>
          <a:xfrm>
            <a:off x="457200" y="479425"/>
            <a:ext cx="8220075" cy="993775"/>
          </a:xfrm>
        </p:spPr>
        <p:txBody>
          <a:bodyPr/>
          <a:lstStyle/>
          <a:p>
            <a:pPr eaLnBrk="1" hangingPunct="1"/>
            <a:r>
              <a:rPr lang="en-US" altLang="en-US" sz="3600">
                <a:ea typeface="Twinkl" pitchFamily="2" charset="0"/>
                <a:cs typeface="Twinkl" pitchFamily="2" charset="0"/>
              </a:rPr>
              <a:t>Step 1</a:t>
            </a:r>
            <a:endParaRPr lang="en-GB" altLang="en-US" sz="3600"/>
          </a:p>
        </p:txBody>
      </p:sp>
      <p:sp>
        <p:nvSpPr>
          <p:cNvPr id="13" name="Rounded Rectangle 12">
            <a:extLst>
              <a:ext uri="{FF2B5EF4-FFF2-40B4-BE49-F238E27FC236}">
                <a16:creationId xmlns:a16="http://schemas.microsoft.com/office/drawing/2014/main" id="{E0CB7092-21E8-4ED0-8536-C95B823348F1}"/>
              </a:ext>
            </a:extLst>
          </p:cNvPr>
          <p:cNvSpPr/>
          <p:nvPr/>
        </p:nvSpPr>
        <p:spPr>
          <a:xfrm>
            <a:off x="4567237" y="1610151"/>
            <a:ext cx="3777439" cy="2352641"/>
          </a:xfrm>
          <a:prstGeom prst="roundRect">
            <a:avLst>
              <a:gd name="adj" fmla="val 3689"/>
            </a:avLst>
          </a:prstGeom>
          <a:solidFill>
            <a:srgbClr val="FABB9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2000" dirty="0">
                <a:solidFill>
                  <a:schemeClr val="tx1"/>
                </a:solidFill>
              </a:rPr>
              <a:t>Place the 0cm mark on the ruler at one end of the object you are measuring. Make sure you are using the centimetre scale. Do not measure from the end of the ruler.</a:t>
            </a:r>
          </a:p>
        </p:txBody>
      </p:sp>
      <p:pic>
        <p:nvPicPr>
          <p:cNvPr id="9222" name="Picture 7">
            <a:extLst>
              <a:ext uri="{FF2B5EF4-FFF2-40B4-BE49-F238E27FC236}">
                <a16:creationId xmlns:a16="http://schemas.microsoft.com/office/drawing/2014/main" id="{EC84141D-B04C-4D18-85B3-7D4DFB4E7CB7}"/>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918668" y="3063875"/>
            <a:ext cx="31242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73450" y="4280326"/>
            <a:ext cx="7587574" cy="1502364"/>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20">
            <a:extLst>
              <a:ext uri="{FF2B5EF4-FFF2-40B4-BE49-F238E27FC236}">
                <a16:creationId xmlns:a16="http://schemas.microsoft.com/office/drawing/2014/main" id="{2834A217-8F40-44C3-8529-544BE8805777}"/>
              </a:ext>
            </a:extLst>
          </p:cNvPr>
          <p:cNvSpPr>
            <a:spLocks noGrp="1"/>
          </p:cNvSpPr>
          <p:nvPr>
            <p:ph type="title"/>
          </p:nvPr>
        </p:nvSpPr>
        <p:spPr>
          <a:xfrm>
            <a:off x="457200" y="479425"/>
            <a:ext cx="8220075" cy="993775"/>
          </a:xfrm>
        </p:spPr>
        <p:txBody>
          <a:bodyPr/>
          <a:lstStyle/>
          <a:p>
            <a:pPr eaLnBrk="1" hangingPunct="1"/>
            <a:r>
              <a:rPr lang="en-US" altLang="en-US" sz="3600">
                <a:ea typeface="Twinkl" pitchFamily="2" charset="0"/>
                <a:cs typeface="Twinkl" pitchFamily="2" charset="0"/>
              </a:rPr>
              <a:t>Step 2</a:t>
            </a:r>
            <a:endParaRPr lang="en-GB" altLang="en-US" sz="3600"/>
          </a:p>
        </p:txBody>
      </p:sp>
      <p:sp>
        <p:nvSpPr>
          <p:cNvPr id="13" name="Rounded Rectangle 12">
            <a:extLst>
              <a:ext uri="{FF2B5EF4-FFF2-40B4-BE49-F238E27FC236}">
                <a16:creationId xmlns:a16="http://schemas.microsoft.com/office/drawing/2014/main" id="{0E5EF5D8-25A0-4BF1-96AC-A62EF2111B63}"/>
              </a:ext>
            </a:extLst>
          </p:cNvPr>
          <p:cNvSpPr/>
          <p:nvPr/>
        </p:nvSpPr>
        <p:spPr>
          <a:xfrm>
            <a:off x="3959225" y="1684338"/>
            <a:ext cx="4429125" cy="1360487"/>
          </a:xfrm>
          <a:prstGeom prst="roundRect">
            <a:avLst>
              <a:gd name="adj" fmla="val 3689"/>
            </a:avLst>
          </a:prstGeom>
          <a:solidFill>
            <a:srgbClr val="FABB9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2000" dirty="0">
                <a:solidFill>
                  <a:schemeClr val="tx1"/>
                </a:solidFill>
              </a:rPr>
              <a:t>To find the length of the object to the nearest centimetre, round the length up or down to the nearest number on the ruler.</a:t>
            </a:r>
          </a:p>
        </p:txBody>
      </p:sp>
      <p:pic>
        <p:nvPicPr>
          <p:cNvPr id="10244" name="Picture 2">
            <a:extLst>
              <a:ext uri="{FF2B5EF4-FFF2-40B4-BE49-F238E27FC236}">
                <a16:creationId xmlns:a16="http://schemas.microsoft.com/office/drawing/2014/main" id="{F6A8A446-9BAE-44A7-AA74-A66DA26AB9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649"/>
          <a:stretch/>
        </p:blipFill>
        <p:spPr bwMode="auto">
          <a:xfrm rot="5400000">
            <a:off x="3755232" y="291444"/>
            <a:ext cx="1922462" cy="7921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rrow: Down 3">
            <a:extLst>
              <a:ext uri="{FF2B5EF4-FFF2-40B4-BE49-F238E27FC236}">
                <a16:creationId xmlns:a16="http://schemas.microsoft.com/office/drawing/2014/main" id="{85965C51-2486-4C39-9DE8-3B2E978F3BBE}"/>
              </a:ext>
            </a:extLst>
          </p:cNvPr>
          <p:cNvSpPr/>
          <p:nvPr/>
        </p:nvSpPr>
        <p:spPr>
          <a:xfrm rot="10800000">
            <a:off x="777723" y="3867194"/>
            <a:ext cx="637350" cy="2427172"/>
          </a:xfrm>
          <a:prstGeom prst="downArrow">
            <a:avLst>
              <a:gd name="adj1" fmla="val 34532"/>
              <a:gd name="adj2" fmla="val 88671"/>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 name="Oval 4">
            <a:extLst>
              <a:ext uri="{FF2B5EF4-FFF2-40B4-BE49-F238E27FC236}">
                <a16:creationId xmlns:a16="http://schemas.microsoft.com/office/drawing/2014/main" id="{51B122A0-ACE5-4CFB-BDD2-064324D43620}"/>
              </a:ext>
            </a:extLst>
          </p:cNvPr>
          <p:cNvSpPr/>
          <p:nvPr/>
        </p:nvSpPr>
        <p:spPr>
          <a:xfrm>
            <a:off x="3386465" y="3553166"/>
            <a:ext cx="431800" cy="431800"/>
          </a:xfrm>
          <a:prstGeom prst="ellipse">
            <a:avLst/>
          </a:prstGeom>
          <a:noFill/>
          <a:ln w="57150">
            <a:solidFill>
              <a:srgbClr val="E341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7" name="Pictur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1010548">
            <a:off x="1115065" y="2410236"/>
            <a:ext cx="2415712" cy="8186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20">
            <a:extLst>
              <a:ext uri="{FF2B5EF4-FFF2-40B4-BE49-F238E27FC236}">
                <a16:creationId xmlns:a16="http://schemas.microsoft.com/office/drawing/2014/main" id="{4C656A0B-B431-4A7B-A958-019AA3019DCB}"/>
              </a:ext>
            </a:extLst>
          </p:cNvPr>
          <p:cNvSpPr>
            <a:spLocks noGrp="1"/>
          </p:cNvSpPr>
          <p:nvPr>
            <p:ph type="title"/>
          </p:nvPr>
        </p:nvSpPr>
        <p:spPr>
          <a:xfrm>
            <a:off x="457200" y="479425"/>
            <a:ext cx="8220075" cy="993775"/>
          </a:xfrm>
        </p:spPr>
        <p:txBody>
          <a:bodyPr/>
          <a:lstStyle/>
          <a:p>
            <a:pPr eaLnBrk="1" hangingPunct="1"/>
            <a:r>
              <a:rPr lang="en-US" altLang="en-US" sz="3600">
                <a:ea typeface="Twinkl" pitchFamily="2" charset="0"/>
                <a:cs typeface="Twinkl" pitchFamily="2" charset="0"/>
              </a:rPr>
              <a:t>Step 3</a:t>
            </a:r>
            <a:endParaRPr lang="en-GB" altLang="en-US" sz="3600"/>
          </a:p>
        </p:txBody>
      </p:sp>
      <p:sp>
        <p:nvSpPr>
          <p:cNvPr id="13" name="Rounded Rectangle 12">
            <a:extLst>
              <a:ext uri="{FF2B5EF4-FFF2-40B4-BE49-F238E27FC236}">
                <a16:creationId xmlns:a16="http://schemas.microsoft.com/office/drawing/2014/main" id="{77D09D45-E54B-49AF-ADC9-DD82ABC9624D}"/>
              </a:ext>
            </a:extLst>
          </p:cNvPr>
          <p:cNvSpPr/>
          <p:nvPr/>
        </p:nvSpPr>
        <p:spPr>
          <a:xfrm>
            <a:off x="3959225" y="4443413"/>
            <a:ext cx="4429125" cy="1865312"/>
          </a:xfrm>
          <a:prstGeom prst="roundRect">
            <a:avLst>
              <a:gd name="adj" fmla="val 3689"/>
            </a:avLst>
          </a:prstGeom>
          <a:solidFill>
            <a:srgbClr val="FABB9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2000" dirty="0">
                <a:solidFill>
                  <a:schemeClr val="tx1"/>
                </a:solidFill>
              </a:rPr>
              <a:t>Count the number of intervals </a:t>
            </a:r>
            <a:br>
              <a:rPr lang="en-GB" sz="2000" dirty="0">
                <a:solidFill>
                  <a:schemeClr val="tx1"/>
                </a:solidFill>
              </a:rPr>
            </a:br>
            <a:r>
              <a:rPr lang="en-GB" sz="2000" dirty="0">
                <a:solidFill>
                  <a:schemeClr val="tx1"/>
                </a:solidFill>
              </a:rPr>
              <a:t>after the whole centimetre to find the length of the object to the nearest millimetre. </a:t>
            </a:r>
          </a:p>
          <a:p>
            <a:pPr>
              <a:defRPr/>
            </a:pPr>
            <a:r>
              <a:rPr lang="en-GB" sz="2000" dirty="0">
                <a:solidFill>
                  <a:schemeClr val="tx1"/>
                </a:solidFill>
              </a:rPr>
              <a:t>Remember: 10mm = 1cm.</a:t>
            </a:r>
          </a:p>
        </p:txBody>
      </p:sp>
      <p:pic>
        <p:nvPicPr>
          <p:cNvPr id="7" name="Picture 2">
            <a:extLst>
              <a:ext uri="{FF2B5EF4-FFF2-40B4-BE49-F238E27FC236}">
                <a16:creationId xmlns:a16="http://schemas.microsoft.com/office/drawing/2014/main" id="{F6A8A446-9BAE-44A7-AA74-A66DA26AB9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649"/>
          <a:stretch/>
        </p:blipFill>
        <p:spPr bwMode="auto">
          <a:xfrm rot="5400000">
            <a:off x="3755232" y="-953697"/>
            <a:ext cx="1922462" cy="7921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1010548">
            <a:off x="1115065" y="1252756"/>
            <a:ext cx="2415712" cy="818675"/>
          </a:xfrm>
          <a:prstGeom prst="rect">
            <a:avLst/>
          </a:prstGeom>
        </p:spPr>
      </p:pic>
      <p:sp>
        <p:nvSpPr>
          <p:cNvPr id="9" name="Arrow: Down 3">
            <a:extLst>
              <a:ext uri="{FF2B5EF4-FFF2-40B4-BE49-F238E27FC236}">
                <a16:creationId xmlns:a16="http://schemas.microsoft.com/office/drawing/2014/main" id="{85965C51-2486-4C39-9DE8-3B2E978F3BBE}"/>
              </a:ext>
            </a:extLst>
          </p:cNvPr>
          <p:cNvSpPr/>
          <p:nvPr/>
        </p:nvSpPr>
        <p:spPr>
          <a:xfrm rot="12277536">
            <a:off x="2686180" y="2140718"/>
            <a:ext cx="580102" cy="2750709"/>
          </a:xfrm>
          <a:prstGeom prst="downArrow">
            <a:avLst>
              <a:gd name="adj1" fmla="val 34532"/>
              <a:gd name="adj2" fmla="val 90143"/>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20">
            <a:extLst>
              <a:ext uri="{FF2B5EF4-FFF2-40B4-BE49-F238E27FC236}">
                <a16:creationId xmlns:a16="http://schemas.microsoft.com/office/drawing/2014/main" id="{1223EDDB-17B3-4A5A-AB75-54871874BA97}"/>
              </a:ext>
            </a:extLst>
          </p:cNvPr>
          <p:cNvSpPr>
            <a:spLocks noGrp="1"/>
          </p:cNvSpPr>
          <p:nvPr>
            <p:ph type="title"/>
          </p:nvPr>
        </p:nvSpPr>
        <p:spPr>
          <a:xfrm>
            <a:off x="457200" y="479425"/>
            <a:ext cx="8220075" cy="993775"/>
          </a:xfrm>
        </p:spPr>
        <p:txBody>
          <a:bodyPr/>
          <a:lstStyle/>
          <a:p>
            <a:pPr eaLnBrk="1" hangingPunct="1"/>
            <a:r>
              <a:rPr lang="en-US" altLang="en-US" sz="3600">
                <a:ea typeface="Twinkl" pitchFamily="2" charset="0"/>
                <a:cs typeface="Twinkl" pitchFamily="2" charset="0"/>
              </a:rPr>
              <a:t>Step 4</a:t>
            </a:r>
            <a:endParaRPr lang="en-GB" altLang="en-US" sz="3600"/>
          </a:p>
        </p:txBody>
      </p:sp>
      <p:sp>
        <p:nvSpPr>
          <p:cNvPr id="13" name="Rounded Rectangle 12">
            <a:extLst>
              <a:ext uri="{FF2B5EF4-FFF2-40B4-BE49-F238E27FC236}">
                <a16:creationId xmlns:a16="http://schemas.microsoft.com/office/drawing/2014/main" id="{6F9E32F5-3288-4E19-9CA6-FF37C8023287}"/>
              </a:ext>
            </a:extLst>
          </p:cNvPr>
          <p:cNvSpPr/>
          <p:nvPr/>
        </p:nvSpPr>
        <p:spPr>
          <a:xfrm>
            <a:off x="539750" y="1473200"/>
            <a:ext cx="8064500" cy="1123950"/>
          </a:xfrm>
          <a:prstGeom prst="roundRect">
            <a:avLst>
              <a:gd name="adj" fmla="val 3689"/>
            </a:avLst>
          </a:prstGeom>
          <a:solidFill>
            <a:srgbClr val="FABB9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2000" dirty="0">
                <a:solidFill>
                  <a:schemeClr val="tx1"/>
                </a:solidFill>
              </a:rPr>
              <a:t>Write down the length of the object in either centimetres </a:t>
            </a:r>
            <a:br>
              <a:rPr lang="en-GB" sz="2000" dirty="0">
                <a:solidFill>
                  <a:schemeClr val="tx1"/>
                </a:solidFill>
              </a:rPr>
            </a:br>
            <a:r>
              <a:rPr lang="en-GB" sz="2000" dirty="0">
                <a:solidFill>
                  <a:schemeClr val="tx1"/>
                </a:solidFill>
              </a:rPr>
              <a:t>or millimetres.</a:t>
            </a:r>
          </a:p>
        </p:txBody>
      </p:sp>
      <p:sp>
        <p:nvSpPr>
          <p:cNvPr id="2" name="Oval 1">
            <a:extLst>
              <a:ext uri="{FF2B5EF4-FFF2-40B4-BE49-F238E27FC236}">
                <a16:creationId xmlns:a16="http://schemas.microsoft.com/office/drawing/2014/main" id="{BD0A9874-5B5D-4C64-953B-C06A0AB4DB6D}"/>
              </a:ext>
            </a:extLst>
          </p:cNvPr>
          <p:cNvSpPr/>
          <p:nvPr/>
        </p:nvSpPr>
        <p:spPr>
          <a:xfrm>
            <a:off x="1208088" y="3744913"/>
            <a:ext cx="534987" cy="534987"/>
          </a:xfrm>
          <a:prstGeom prst="ellipse">
            <a:avLst/>
          </a:prstGeom>
          <a:noFill/>
          <a:ln w="57150">
            <a:solidFill>
              <a:srgbClr val="E341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6" name="Picture 5">
            <a:extLst>
              <a:ext uri="{FF2B5EF4-FFF2-40B4-BE49-F238E27FC236}">
                <a16:creationId xmlns:a16="http://schemas.microsoft.com/office/drawing/2014/main" id="{65C259A0-37A3-4C02-99CF-87AE0FF134F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17209"/>
          <a:stretch/>
        </p:blipFill>
        <p:spPr>
          <a:xfrm>
            <a:off x="439947" y="2248099"/>
            <a:ext cx="8262000" cy="4182442"/>
          </a:xfrm>
          <a:prstGeom prst="roundRect">
            <a:avLst>
              <a:gd name="adj" fmla="val 3841"/>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1661</TotalTime>
  <Words>85</Words>
  <Application>Microsoft Office PowerPoint</Application>
  <PresentationFormat>On-screen Show (4:3)</PresentationFormat>
  <Paragraphs>9</Paragraphs>
  <Slides>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Sassoon Infant Rg</vt:lpstr>
      <vt:lpstr>Twinkl SemiBold</vt:lpstr>
      <vt:lpstr>Arial</vt:lpstr>
      <vt:lpstr>Twinkl</vt:lpstr>
      <vt:lpstr>Calibri</vt:lpstr>
      <vt:lpstr>Office Theme</vt:lpstr>
      <vt:lpstr>PowerPoint Presentation</vt:lpstr>
      <vt:lpstr>Step 1</vt:lpstr>
      <vt:lpstr>Step 2</vt:lpstr>
      <vt:lpstr>Step 3</vt:lpstr>
      <vt:lpstr>Step 4</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Zoe Dryden</cp:lastModifiedBy>
  <cp:revision>157</cp:revision>
  <dcterms:created xsi:type="dcterms:W3CDTF">2014-10-01T16:09:27Z</dcterms:created>
  <dcterms:modified xsi:type="dcterms:W3CDTF">2020-05-10T18:50:55Z</dcterms:modified>
</cp:coreProperties>
</file>